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060a91f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060a91f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190887a5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190887a5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190887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190887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190887a56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190887a56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90887a56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90887a56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190887a5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190887a5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16cc22e8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16cc22e8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16cc22e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16cc22e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16cc22e8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16cc22e8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6cc22e8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6cc22e8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4408f1f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4408f1f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16cc22e8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16cc22e8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190887a56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190887a56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15e139ba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15e139ba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15e139baf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15e139baf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01d52c1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01d52c1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4408f1f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4408f1f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4408f1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4408f1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4408f1fc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4408f1fc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01d52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01d52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16cc22e8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16cc22e8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01d52c1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01d52c1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01d52c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01d52c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-50" y="4570800"/>
            <a:ext cx="9144000" cy="572700"/>
          </a:xfrm>
          <a:prstGeom prst="rect">
            <a:avLst/>
          </a:prstGeom>
          <a:solidFill>
            <a:srgbClr val="4599C3"/>
          </a:solidFill>
          <a:ln cap="flat" cmpd="sng" w="9525">
            <a:solidFill>
              <a:srgbClr val="4599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29263"/>
          <a:stretch/>
        </p:blipFill>
        <p:spPr>
          <a:xfrm>
            <a:off x="-50" y="4573675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75" y="4660350"/>
            <a:ext cx="106377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/>
        </p:nvSpPr>
        <p:spPr>
          <a:xfrm>
            <a:off x="4306925" y="4660350"/>
            <a:ext cx="365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Тимур Фатыхов       timur@novel-soft.com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rgbClr val="FFFFFF"/>
                </a:solidFill>
              </a:defRPr>
            </a:lvl1pPr>
            <a:lvl2pPr lvl="1">
              <a:buNone/>
              <a:defRPr sz="1400">
                <a:solidFill>
                  <a:srgbClr val="FFFFFF"/>
                </a:solidFill>
              </a:defRPr>
            </a:lvl2pPr>
            <a:lvl3pPr lvl="2">
              <a:buNone/>
              <a:defRPr sz="1400">
                <a:solidFill>
                  <a:srgbClr val="FFFFFF"/>
                </a:solidFill>
              </a:defRPr>
            </a:lvl3pPr>
            <a:lvl4pPr lvl="3">
              <a:buNone/>
              <a:defRPr sz="1400">
                <a:solidFill>
                  <a:srgbClr val="FFFFFF"/>
                </a:solidFill>
              </a:defRPr>
            </a:lvl4pPr>
            <a:lvl5pPr lvl="4">
              <a:buNone/>
              <a:defRPr sz="1400">
                <a:solidFill>
                  <a:srgbClr val="FFFFFF"/>
                </a:solidFill>
              </a:defRPr>
            </a:lvl5pPr>
            <a:lvl6pPr lvl="5">
              <a:buNone/>
              <a:defRPr sz="1400">
                <a:solidFill>
                  <a:srgbClr val="FFFFFF"/>
                </a:solidFill>
              </a:defRPr>
            </a:lvl6pPr>
            <a:lvl7pPr lvl="6">
              <a:buNone/>
              <a:defRPr sz="1400">
                <a:solidFill>
                  <a:srgbClr val="FFFFFF"/>
                </a:solidFill>
              </a:defRPr>
            </a:lvl7pPr>
            <a:lvl8pPr lvl="7">
              <a:buNone/>
              <a:defRPr sz="1400">
                <a:solidFill>
                  <a:srgbClr val="FFFFFF"/>
                </a:solidFill>
              </a:defRPr>
            </a:lvl8pPr>
            <a:lvl9pPr lvl="8">
              <a:buNone/>
              <a:defRPr sz="14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99C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6" cy="521017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311700" y="2258250"/>
            <a:ext cx="8520600" cy="13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KNN, CNN и аугментация </a:t>
            </a:r>
            <a:r>
              <a:rPr lang="en" sz="3600">
                <a:solidFill>
                  <a:srgbClr val="FFFFFF"/>
                </a:solidFill>
              </a:rPr>
              <a:t>данных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title"/>
          </p:nvPr>
        </p:nvSpPr>
        <p:spPr>
          <a:xfrm>
            <a:off x="220200" y="3816475"/>
            <a:ext cx="5444400" cy="12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Тимур Фатыхов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timur@novel-soft.com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www.novel-soft.com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450" y="536558"/>
            <a:ext cx="1931100" cy="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4294967295" type="sldNum"/>
          </p:nvPr>
        </p:nvSpPr>
        <p:spPr>
          <a:xfrm>
            <a:off x="8595308" y="5013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975" y="1252750"/>
            <a:ext cx="2723700" cy="27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1462400" y="587150"/>
            <a:ext cx="26235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Примеры из выборки</a:t>
            </a:r>
            <a:endParaRPr sz="1800"/>
          </a:p>
        </p:txBody>
      </p:sp>
      <p:sp>
        <p:nvSpPr>
          <p:cNvPr id="136" name="Google Shape;136;p22"/>
          <p:cNvSpPr txBox="1"/>
          <p:nvPr/>
        </p:nvSpPr>
        <p:spPr>
          <a:xfrm>
            <a:off x="5990675" y="587150"/>
            <a:ext cx="27651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Среднее изображение</a:t>
            </a:r>
            <a:endParaRPr sz="1800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99" y="1252750"/>
            <a:ext cx="4766474" cy="27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918875" y="1160925"/>
            <a:ext cx="5815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Проста в реализации (torch.transforms)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4" name="Google Shape;144;p23"/>
          <p:cNvSpPr txBox="1"/>
          <p:nvPr/>
        </p:nvSpPr>
        <p:spPr>
          <a:xfrm>
            <a:off x="918875" y="2411425"/>
            <a:ext cx="74184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Добавляет излишнюю вариативность в позиционировании мозга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5" name="Google Shape;145;p23"/>
          <p:cNvSpPr txBox="1"/>
          <p:nvPr/>
        </p:nvSpPr>
        <p:spPr>
          <a:xfrm>
            <a:off x="918875" y="3431225"/>
            <a:ext cx="7418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При малых трансформациях велик риск переобучения </a:t>
            </a:r>
            <a:endParaRPr sz="2400"/>
          </a:p>
        </p:txBody>
      </p:sp>
      <p:sp>
        <p:nvSpPr>
          <p:cNvPr id="146" name="Google Shape;146;p23"/>
          <p:cNvSpPr txBox="1"/>
          <p:nvPr/>
        </p:nvSpPr>
        <p:spPr>
          <a:xfrm>
            <a:off x="311700" y="1079025"/>
            <a:ext cx="616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79E079"/>
                </a:solidFill>
              </a:rPr>
              <a:t>+</a:t>
            </a:r>
            <a:endParaRPr b="1" sz="3600">
              <a:solidFill>
                <a:srgbClr val="79E079"/>
              </a:solidFill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11700" y="2085400"/>
            <a:ext cx="616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</a:rPr>
              <a:t>_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11700" y="3087225"/>
            <a:ext cx="616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</a:rPr>
              <a:t>_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8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Классическая аугментация</a:t>
            </a:r>
            <a:endParaRPr/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8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 совсем к</a:t>
            </a:r>
            <a:r>
              <a:rPr lang="en"/>
              <a:t>лассическая аугментация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0" l="0" r="49924" t="0"/>
          <a:stretch/>
        </p:blipFill>
        <p:spPr>
          <a:xfrm>
            <a:off x="1287863" y="874050"/>
            <a:ext cx="3284132" cy="32791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4"/>
          <p:cNvSpPr/>
          <p:nvPr/>
        </p:nvSpPr>
        <p:spPr>
          <a:xfrm rot="-1391915">
            <a:off x="1854416" y="1027042"/>
            <a:ext cx="491217" cy="411921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 rot="1484499">
            <a:off x="2560880" y="1979250"/>
            <a:ext cx="215040" cy="16645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 rot="-1301850">
            <a:off x="2024992" y="3032929"/>
            <a:ext cx="215036" cy="16656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2687500" y="1020250"/>
            <a:ext cx="180300" cy="18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1483025" y="2183075"/>
            <a:ext cx="360600" cy="1029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 rot="-1525293">
            <a:off x="1491204" y="1442081"/>
            <a:ext cx="477317" cy="241141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2055925" y="1683275"/>
            <a:ext cx="264900" cy="368700"/>
          </a:xfrm>
          <a:prstGeom prst="diamond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 rot="1483956">
            <a:off x="2636501" y="1394767"/>
            <a:ext cx="310480" cy="254913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 rot="2845683">
            <a:off x="1483025" y="1058851"/>
            <a:ext cx="360524" cy="10298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4"/>
          <p:cNvCxnSpPr/>
          <p:nvPr/>
        </p:nvCxnSpPr>
        <p:spPr>
          <a:xfrm flipH="1" rot="10800000">
            <a:off x="1442075" y="1048350"/>
            <a:ext cx="1129800" cy="1041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/>
          <p:nvPr/>
        </p:nvCxnSpPr>
        <p:spPr>
          <a:xfrm rot="10800000">
            <a:off x="2310725" y="999625"/>
            <a:ext cx="196500" cy="1368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4"/>
          <p:cNvSpPr/>
          <p:nvPr/>
        </p:nvSpPr>
        <p:spPr>
          <a:xfrm rot="577614">
            <a:off x="3052892" y="2299047"/>
            <a:ext cx="360578" cy="102882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 rot="-2700000">
            <a:off x="3847043" y="1742583"/>
            <a:ext cx="264741" cy="368685"/>
          </a:xfrm>
          <a:prstGeom prst="diamond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 rot="-2052722">
            <a:off x="3296867" y="927306"/>
            <a:ext cx="310534" cy="254786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 rot="-1525293">
            <a:off x="3905029" y="1291331"/>
            <a:ext cx="477317" cy="241141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4"/>
          <p:cNvCxnSpPr/>
          <p:nvPr/>
        </p:nvCxnSpPr>
        <p:spPr>
          <a:xfrm flipH="1" rot="10800000">
            <a:off x="3621550" y="1810825"/>
            <a:ext cx="803100" cy="55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4"/>
          <p:cNvCxnSpPr/>
          <p:nvPr/>
        </p:nvCxnSpPr>
        <p:spPr>
          <a:xfrm rot="10800000">
            <a:off x="3839200" y="999625"/>
            <a:ext cx="196500" cy="1368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4"/>
          <p:cNvSpPr/>
          <p:nvPr/>
        </p:nvSpPr>
        <p:spPr>
          <a:xfrm rot="-1391915">
            <a:off x="3206516" y="1720967"/>
            <a:ext cx="491217" cy="411921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 rot="1484499">
            <a:off x="4060630" y="1439000"/>
            <a:ext cx="215040" cy="16645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 rot="9185634">
            <a:off x="1952043" y="2559099"/>
            <a:ext cx="360639" cy="102905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 rot="5908187">
            <a:off x="1652571" y="3210713"/>
            <a:ext cx="264788" cy="368819"/>
          </a:xfrm>
          <a:prstGeom prst="diamond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 rot="6554424">
            <a:off x="2572803" y="3654672"/>
            <a:ext cx="310440" cy="254743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rot="7082824">
            <a:off x="1721115" y="3786152"/>
            <a:ext cx="477247" cy="241041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4"/>
          <p:cNvCxnSpPr/>
          <p:nvPr/>
        </p:nvCxnSpPr>
        <p:spPr>
          <a:xfrm rot="-2191952">
            <a:off x="2129887" y="2584281"/>
            <a:ext cx="417787" cy="121262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 rot="-2193294">
            <a:off x="1865205" y="2881395"/>
            <a:ext cx="196443" cy="1368324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4"/>
          <p:cNvSpPr/>
          <p:nvPr/>
        </p:nvSpPr>
        <p:spPr>
          <a:xfrm rot="7215689">
            <a:off x="1963178" y="2875179"/>
            <a:ext cx="491123" cy="411936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 rot="10090383">
            <a:off x="1766660" y="3749506"/>
            <a:ext cx="215168" cy="166451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rot="8479071">
            <a:off x="3963445" y="2722724"/>
            <a:ext cx="360480" cy="102887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 rot="5201215">
            <a:off x="3240868" y="3197286"/>
            <a:ext cx="264742" cy="368716"/>
          </a:xfrm>
          <a:prstGeom prst="diamond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 rot="5849751">
            <a:off x="4220050" y="3440492"/>
            <a:ext cx="310453" cy="254746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 rot="6376909">
            <a:off x="3002014" y="2714490"/>
            <a:ext cx="477240" cy="241236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4"/>
          <p:cNvCxnSpPr/>
          <p:nvPr/>
        </p:nvCxnSpPr>
        <p:spPr>
          <a:xfrm>
            <a:off x="4164832" y="2743342"/>
            <a:ext cx="104100" cy="136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4"/>
          <p:cNvCxnSpPr/>
          <p:nvPr/>
        </p:nvCxnSpPr>
        <p:spPr>
          <a:xfrm>
            <a:off x="3006484" y="3130410"/>
            <a:ext cx="312000" cy="819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4"/>
          <p:cNvSpPr/>
          <p:nvPr/>
        </p:nvSpPr>
        <p:spPr>
          <a:xfrm rot="6508753">
            <a:off x="3548462" y="2781029"/>
            <a:ext cx="491228" cy="411824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 rot="9384159">
            <a:off x="3789289" y="3298500"/>
            <a:ext cx="215085" cy="166317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49924" r="0" t="0"/>
          <a:stretch/>
        </p:blipFill>
        <p:spPr>
          <a:xfrm flipH="1">
            <a:off x="4577281" y="874050"/>
            <a:ext cx="3284132" cy="32791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4"/>
          <p:cNvSpPr/>
          <p:nvPr/>
        </p:nvSpPr>
        <p:spPr>
          <a:xfrm flipH="1" rot="1391915">
            <a:off x="6767668" y="1022642"/>
            <a:ext cx="491217" cy="411921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 flipH="1" rot="-1484499">
            <a:off x="6337381" y="1974850"/>
            <a:ext cx="215040" cy="16645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 flipH="1" rot="1301850">
            <a:off x="6873274" y="3028529"/>
            <a:ext cx="215036" cy="16656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 flipH="1">
            <a:off x="6245501" y="1015850"/>
            <a:ext cx="180300" cy="18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 flipH="1">
            <a:off x="7269675" y="2178675"/>
            <a:ext cx="360600" cy="1029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 flipH="1" rot="1525293">
            <a:off x="7144781" y="1437681"/>
            <a:ext cx="477317" cy="241141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 flipH="1">
            <a:off x="6792476" y="1678875"/>
            <a:ext cx="264900" cy="368700"/>
          </a:xfrm>
          <a:prstGeom prst="diamond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 flipH="1" rot="-1483956">
            <a:off x="6166319" y="1390367"/>
            <a:ext cx="310480" cy="254913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 flipH="1" rot="-5268394">
            <a:off x="7269701" y="1054506"/>
            <a:ext cx="360564" cy="102974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4"/>
          <p:cNvCxnSpPr/>
          <p:nvPr/>
        </p:nvCxnSpPr>
        <p:spPr>
          <a:xfrm rot="10800000">
            <a:off x="6541600" y="1043950"/>
            <a:ext cx="1086600" cy="291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 flipH="1" rot="10800000">
            <a:off x="6606076" y="995225"/>
            <a:ext cx="196500" cy="1368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4"/>
          <p:cNvSpPr/>
          <p:nvPr/>
        </p:nvSpPr>
        <p:spPr>
          <a:xfrm flipH="1" rot="-577614">
            <a:off x="5699831" y="2294647"/>
            <a:ext cx="360578" cy="102882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 flipH="1" rot="2700000">
            <a:off x="5001517" y="1738183"/>
            <a:ext cx="264741" cy="368685"/>
          </a:xfrm>
          <a:prstGeom prst="diamond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 flipH="1" rot="2052722">
            <a:off x="5505900" y="922906"/>
            <a:ext cx="310534" cy="254786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 flipH="1" rot="5579405">
            <a:off x="4586121" y="2061519"/>
            <a:ext cx="477350" cy="241229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4"/>
          <p:cNvCxnSpPr/>
          <p:nvPr/>
        </p:nvCxnSpPr>
        <p:spPr>
          <a:xfrm flipH="1" rot="10800000">
            <a:off x="5491751" y="1150925"/>
            <a:ext cx="417900" cy="1212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4"/>
          <p:cNvCxnSpPr/>
          <p:nvPr/>
        </p:nvCxnSpPr>
        <p:spPr>
          <a:xfrm flipH="1" rot="10800000">
            <a:off x="5077601" y="995225"/>
            <a:ext cx="196500" cy="1368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4"/>
          <p:cNvSpPr/>
          <p:nvPr/>
        </p:nvSpPr>
        <p:spPr>
          <a:xfrm flipH="1" rot="1391915">
            <a:off x="5415568" y="1716567"/>
            <a:ext cx="491217" cy="411921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 flipH="1" rot="-1484499">
            <a:off x="4855619" y="1586275"/>
            <a:ext cx="215040" cy="16645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 flipH="1" rot="-9185634">
            <a:off x="6373243" y="2924937"/>
            <a:ext cx="360639" cy="102905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 flipH="1" rot="-5908187">
            <a:off x="7195942" y="3206313"/>
            <a:ext cx="264788" cy="368819"/>
          </a:xfrm>
          <a:prstGeom prst="diamond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 flipH="1" rot="-6554424">
            <a:off x="6230059" y="3650272"/>
            <a:ext cx="310440" cy="254743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 flipH="1" rot="-7082824">
            <a:off x="6914939" y="3781752"/>
            <a:ext cx="477247" cy="241041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 flipH="1" rot="2191952">
            <a:off x="6565627" y="2579881"/>
            <a:ext cx="417787" cy="1212621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4"/>
          <p:cNvCxnSpPr/>
          <p:nvPr/>
        </p:nvCxnSpPr>
        <p:spPr>
          <a:xfrm rot="10800000">
            <a:off x="6218825" y="3056107"/>
            <a:ext cx="1417200" cy="13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4"/>
          <p:cNvSpPr/>
          <p:nvPr/>
        </p:nvSpPr>
        <p:spPr>
          <a:xfrm flipH="1" rot="-7215689">
            <a:off x="6958075" y="2875179"/>
            <a:ext cx="491123" cy="411936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 flipH="1" rot="-10090383">
            <a:off x="7131474" y="3745106"/>
            <a:ext cx="215168" cy="166451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 flipH="1" rot="-8479071">
            <a:off x="4789376" y="2718324"/>
            <a:ext cx="360480" cy="102887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 flipH="1" rot="-5201215">
            <a:off x="5607690" y="3192886"/>
            <a:ext cx="264742" cy="368716"/>
          </a:xfrm>
          <a:prstGeom prst="diamond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 flipH="1" rot="-5849751">
            <a:off x="4582798" y="3436092"/>
            <a:ext cx="310453" cy="254746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 flipH="1" rot="-6376909">
            <a:off x="5634047" y="2710090"/>
            <a:ext cx="477240" cy="241236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4"/>
          <p:cNvCxnSpPr/>
          <p:nvPr/>
        </p:nvCxnSpPr>
        <p:spPr>
          <a:xfrm flipH="1">
            <a:off x="5513120" y="2602142"/>
            <a:ext cx="104100" cy="136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4"/>
          <p:cNvCxnSpPr/>
          <p:nvPr/>
        </p:nvCxnSpPr>
        <p:spPr>
          <a:xfrm flipH="1" rot="2896758">
            <a:off x="5432246" y="2823506"/>
            <a:ext cx="196544" cy="1368208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/>
          <p:nvPr/>
        </p:nvSpPr>
        <p:spPr>
          <a:xfrm flipH="1" rot="-6508753">
            <a:off x="5073611" y="2776629"/>
            <a:ext cx="491228" cy="411824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 flipH="1" rot="-9384159">
            <a:off x="5108927" y="3294100"/>
            <a:ext cx="215085" cy="166317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8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 совсем классическая аугментация</a:t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918875" y="1160925"/>
            <a:ext cx="515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Более стабильная модель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5" name="Google Shape;235;p25"/>
          <p:cNvSpPr txBox="1"/>
          <p:nvPr/>
        </p:nvSpPr>
        <p:spPr>
          <a:xfrm>
            <a:off x="918875" y="2411425"/>
            <a:ext cx="74184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Требует подбора параметров в зависимости от задачи (например, поиск небольших опухолей)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6" name="Google Shape;236;p25"/>
          <p:cNvSpPr txBox="1"/>
          <p:nvPr/>
        </p:nvSpPr>
        <p:spPr>
          <a:xfrm>
            <a:off x="918875" y="3431225"/>
            <a:ext cx="515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Риск переобучения также велик</a:t>
            </a:r>
            <a:endParaRPr sz="2400"/>
          </a:p>
        </p:txBody>
      </p:sp>
      <p:sp>
        <p:nvSpPr>
          <p:cNvPr id="237" name="Google Shape;237;p25"/>
          <p:cNvSpPr txBox="1"/>
          <p:nvPr/>
        </p:nvSpPr>
        <p:spPr>
          <a:xfrm>
            <a:off x="311700" y="1079025"/>
            <a:ext cx="616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79E079"/>
                </a:solidFill>
              </a:rPr>
              <a:t>+</a:t>
            </a:r>
            <a:endParaRPr b="1" sz="3600">
              <a:solidFill>
                <a:srgbClr val="79E079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11700" y="2085400"/>
            <a:ext cx="616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</a:rPr>
              <a:t>_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311700" y="3087225"/>
            <a:ext cx="616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</a:rPr>
              <a:t>_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240" name="Google Shape;240;p25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5259813" y="945475"/>
            <a:ext cx="35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CutMix</a:t>
            </a:r>
            <a:r>
              <a:rPr lang="en"/>
              <a:t> аугментация</a:t>
            </a:r>
            <a:endParaRPr/>
          </a:p>
        </p:txBody>
      </p:sp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b="0" l="49423" r="0" t="0"/>
          <a:stretch/>
        </p:blipFill>
        <p:spPr>
          <a:xfrm>
            <a:off x="1834186" y="498750"/>
            <a:ext cx="824687" cy="16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 rotWithShape="1">
          <a:blip r:embed="rId4">
            <a:alphaModFix/>
          </a:blip>
          <a:srcRect b="0" l="0" r="49423" t="0"/>
          <a:stretch/>
        </p:blipFill>
        <p:spPr>
          <a:xfrm>
            <a:off x="325288" y="498750"/>
            <a:ext cx="824687" cy="16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1268039" y="987468"/>
            <a:ext cx="448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+</a:t>
            </a:r>
            <a:endParaRPr sz="2400"/>
          </a:p>
        </p:txBody>
      </p:sp>
      <p:sp>
        <p:nvSpPr>
          <p:cNvPr id="249" name="Google Shape;249;p26"/>
          <p:cNvSpPr txBox="1"/>
          <p:nvPr/>
        </p:nvSpPr>
        <p:spPr>
          <a:xfrm>
            <a:off x="2776906" y="987468"/>
            <a:ext cx="448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</a:t>
            </a:r>
            <a:endParaRPr sz="2400"/>
          </a:p>
        </p:txBody>
      </p:sp>
      <p:pic>
        <p:nvPicPr>
          <p:cNvPr id="250" name="Google Shape;250;p26"/>
          <p:cNvPicPr preferRelativeResize="0"/>
          <p:nvPr/>
        </p:nvPicPr>
        <p:blipFill rotWithShape="1">
          <a:blip r:embed="rId3">
            <a:alphaModFix/>
          </a:blip>
          <a:srcRect b="0" l="49423" r="0" t="0"/>
          <a:stretch/>
        </p:blipFill>
        <p:spPr>
          <a:xfrm>
            <a:off x="4167742" y="498750"/>
            <a:ext cx="824687" cy="16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4">
            <a:alphaModFix/>
          </a:blip>
          <a:srcRect b="0" l="0" r="49423" t="0"/>
          <a:stretch/>
        </p:blipFill>
        <p:spPr>
          <a:xfrm>
            <a:off x="3343054" y="498750"/>
            <a:ext cx="824687" cy="16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300" y="2571758"/>
            <a:ext cx="1630541" cy="163054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6264146" y="3363824"/>
            <a:ext cx="433800" cy="433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 b="24812" l="23097" r="49422" t="48576"/>
          <a:stretch/>
        </p:blipFill>
        <p:spPr>
          <a:xfrm>
            <a:off x="7766793" y="3363824"/>
            <a:ext cx="448082" cy="43391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26"/>
          <p:cNvSpPr txBox="1"/>
          <p:nvPr>
            <p:ph type="title"/>
          </p:nvPr>
        </p:nvSpPr>
        <p:spPr>
          <a:xfrm>
            <a:off x="2012675" y="3100675"/>
            <a:ext cx="35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CutOut аугментация</a:t>
            </a:r>
            <a:endParaRPr/>
          </a:p>
        </p:txBody>
      </p:sp>
      <p:sp>
        <p:nvSpPr>
          <p:cNvPr id="256" name="Google Shape;256;p26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3493781" y="2122696"/>
            <a:ext cx="898200" cy="898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 txBox="1"/>
          <p:nvPr>
            <p:ph type="title"/>
          </p:nvPr>
        </p:nvSpPr>
        <p:spPr>
          <a:xfrm>
            <a:off x="311700" y="8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Cовсем не классическая аугментация</a:t>
            </a: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65973" t="0"/>
          <a:stretch/>
        </p:blipFill>
        <p:spPr>
          <a:xfrm>
            <a:off x="1261775" y="717980"/>
            <a:ext cx="1257230" cy="120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3540" l="34203" r="31770" t="-3540"/>
          <a:stretch/>
        </p:blipFill>
        <p:spPr>
          <a:xfrm>
            <a:off x="1261775" y="1967821"/>
            <a:ext cx="1257230" cy="120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370" y="3217663"/>
            <a:ext cx="1208039" cy="1208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27"/>
          <p:cNvCxnSpPr/>
          <p:nvPr/>
        </p:nvCxnSpPr>
        <p:spPr>
          <a:xfrm rot="10800000">
            <a:off x="2582549" y="1321993"/>
            <a:ext cx="847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7" name="Google Shape;267;p27"/>
          <p:cNvCxnSpPr/>
          <p:nvPr/>
        </p:nvCxnSpPr>
        <p:spPr>
          <a:xfrm rot="10800000">
            <a:off x="2582549" y="2571835"/>
            <a:ext cx="847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8" name="Google Shape;268;p27"/>
          <p:cNvCxnSpPr/>
          <p:nvPr/>
        </p:nvCxnSpPr>
        <p:spPr>
          <a:xfrm rot="10800000">
            <a:off x="2582549" y="3821689"/>
            <a:ext cx="847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69" name="Google Shape;269;p27"/>
          <p:cNvPicPr preferRelativeResize="0"/>
          <p:nvPr/>
        </p:nvPicPr>
        <p:blipFill rotWithShape="1">
          <a:blip r:embed="rId5">
            <a:alphaModFix/>
          </a:blip>
          <a:srcRect b="0" l="3248" r="72684" t="0"/>
          <a:stretch/>
        </p:blipFill>
        <p:spPr>
          <a:xfrm>
            <a:off x="3493793" y="717800"/>
            <a:ext cx="847885" cy="120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 rotWithShape="1">
          <a:blip r:embed="rId5">
            <a:alphaModFix/>
          </a:blip>
          <a:srcRect b="92908" l="42479" r="41182" t="88319"/>
          <a:stretch/>
        </p:blipFill>
        <p:spPr>
          <a:xfrm flipH="1" rot="10800000">
            <a:off x="3655133" y="2081047"/>
            <a:ext cx="575586" cy="98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 rotWithShape="1">
          <a:blip r:embed="rId5">
            <a:alphaModFix/>
          </a:blip>
          <a:srcRect b="0" l="70926" r="0" t="0"/>
          <a:stretch/>
        </p:blipFill>
        <p:spPr>
          <a:xfrm>
            <a:off x="3430793" y="3175846"/>
            <a:ext cx="1024289" cy="1208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7"/>
          <p:cNvCxnSpPr/>
          <p:nvPr/>
        </p:nvCxnSpPr>
        <p:spPr>
          <a:xfrm rot="10800000">
            <a:off x="4455241" y="1322004"/>
            <a:ext cx="1622400" cy="93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3" name="Google Shape;273;p27"/>
          <p:cNvCxnSpPr/>
          <p:nvPr/>
        </p:nvCxnSpPr>
        <p:spPr>
          <a:xfrm rot="10800000">
            <a:off x="4630928" y="2547234"/>
            <a:ext cx="1457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4" name="Google Shape;274;p27"/>
          <p:cNvCxnSpPr/>
          <p:nvPr/>
        </p:nvCxnSpPr>
        <p:spPr>
          <a:xfrm flipH="1">
            <a:off x="4631325" y="2830577"/>
            <a:ext cx="1478400" cy="949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75" name="Google Shape;27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9075" y="1666938"/>
            <a:ext cx="1480212" cy="17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311700" y="81950"/>
            <a:ext cx="32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Генерация данных</a:t>
            </a:r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937" y="1136688"/>
            <a:ext cx="5028125" cy="28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type="title"/>
          </p:nvPr>
        </p:nvSpPr>
        <p:spPr>
          <a:xfrm>
            <a:off x="262338" y="93150"/>
            <a:ext cx="86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Генерация данных: первые попытки (BaGAN, VAE)</a:t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 b="10904" l="18558" r="10904" t="18558"/>
          <a:stretch/>
        </p:blipFill>
        <p:spPr>
          <a:xfrm>
            <a:off x="1174762" y="2643850"/>
            <a:ext cx="1579425" cy="15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4">
            <a:alphaModFix/>
          </a:blip>
          <a:srcRect b="12133" l="19656" r="12140" t="19663"/>
          <a:stretch/>
        </p:blipFill>
        <p:spPr>
          <a:xfrm>
            <a:off x="2913117" y="2638900"/>
            <a:ext cx="1579425" cy="15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 rotWithShape="1">
          <a:blip r:embed="rId5">
            <a:alphaModFix/>
          </a:blip>
          <a:srcRect b="12610" l="17265" r="17259" t="21914"/>
          <a:stretch/>
        </p:blipFill>
        <p:spPr>
          <a:xfrm>
            <a:off x="2913112" y="920225"/>
            <a:ext cx="1579425" cy="15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 rotWithShape="1">
          <a:blip r:embed="rId6">
            <a:alphaModFix/>
          </a:blip>
          <a:srcRect b="10903" l="19200" r="10903" t="19200"/>
          <a:stretch/>
        </p:blipFill>
        <p:spPr>
          <a:xfrm>
            <a:off x="1174762" y="920230"/>
            <a:ext cx="1579426" cy="157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 rotWithShape="1">
          <a:blip r:embed="rId7">
            <a:alphaModFix/>
          </a:blip>
          <a:srcRect b="9044" l="16534" r="14741" t="22232"/>
          <a:stretch/>
        </p:blipFill>
        <p:spPr>
          <a:xfrm>
            <a:off x="4651462" y="920225"/>
            <a:ext cx="1579424" cy="15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 rotWithShape="1">
          <a:blip r:embed="rId8">
            <a:alphaModFix/>
          </a:blip>
          <a:srcRect b="9871" l="14818" r="14818" t="19764"/>
          <a:stretch/>
        </p:blipFill>
        <p:spPr>
          <a:xfrm>
            <a:off x="4651463" y="2638900"/>
            <a:ext cx="1579424" cy="15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 b="10904" l="18558" r="10904" t="18558"/>
          <a:stretch/>
        </p:blipFill>
        <p:spPr>
          <a:xfrm flipH="1">
            <a:off x="6389812" y="920225"/>
            <a:ext cx="1579425" cy="15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 rotWithShape="1">
          <a:blip r:embed="rId6">
            <a:alphaModFix/>
          </a:blip>
          <a:srcRect b="10903" l="19200" r="10903" t="19200"/>
          <a:stretch/>
        </p:blipFill>
        <p:spPr>
          <a:xfrm flipH="1">
            <a:off x="6389812" y="2643867"/>
            <a:ext cx="1579426" cy="157939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/>
          <p:nvPr/>
        </p:nvSpPr>
        <p:spPr>
          <a:xfrm>
            <a:off x="1961025" y="1171956"/>
            <a:ext cx="5297600" cy="1595900"/>
          </a:xfrm>
          <a:custGeom>
            <a:rect b="b" l="l" r="r" t="t"/>
            <a:pathLst>
              <a:path extrusionOk="0" h="63836" w="211904">
                <a:moveTo>
                  <a:pt x="197672" y="63836"/>
                </a:moveTo>
                <a:cubicBezTo>
                  <a:pt x="193563" y="58532"/>
                  <a:pt x="174214" y="42619"/>
                  <a:pt x="173019" y="32011"/>
                </a:cubicBezTo>
                <a:cubicBezTo>
                  <a:pt x="171824" y="21403"/>
                  <a:pt x="184299" y="1681"/>
                  <a:pt x="190500" y="187"/>
                </a:cubicBezTo>
                <a:cubicBezTo>
                  <a:pt x="196701" y="-1307"/>
                  <a:pt x="217694" y="15427"/>
                  <a:pt x="210223" y="23047"/>
                </a:cubicBezTo>
                <a:cubicBezTo>
                  <a:pt x="202753" y="30667"/>
                  <a:pt x="160917" y="45608"/>
                  <a:pt x="145677" y="45907"/>
                </a:cubicBezTo>
                <a:cubicBezTo>
                  <a:pt x="130437" y="46206"/>
                  <a:pt x="129615" y="25662"/>
                  <a:pt x="118783" y="24840"/>
                </a:cubicBezTo>
                <a:cubicBezTo>
                  <a:pt x="107951" y="24018"/>
                  <a:pt x="95774" y="40976"/>
                  <a:pt x="80683" y="40976"/>
                </a:cubicBezTo>
                <a:cubicBezTo>
                  <a:pt x="65592" y="40976"/>
                  <a:pt x="41686" y="21628"/>
                  <a:pt x="28239" y="24840"/>
                </a:cubicBezTo>
                <a:cubicBezTo>
                  <a:pt x="14792" y="28052"/>
                  <a:pt x="4707" y="54348"/>
                  <a:pt x="0" y="6025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303" name="Google Shape;303;p30"/>
          <p:cNvSpPr/>
          <p:nvPr/>
        </p:nvSpPr>
        <p:spPr>
          <a:xfrm>
            <a:off x="1680875" y="3294525"/>
            <a:ext cx="5479675" cy="1011925"/>
          </a:xfrm>
          <a:custGeom>
            <a:rect b="b" l="l" r="r" t="t"/>
            <a:pathLst>
              <a:path extrusionOk="0" h="40477" w="219187">
                <a:moveTo>
                  <a:pt x="0" y="1793"/>
                </a:moveTo>
                <a:cubicBezTo>
                  <a:pt x="4482" y="7844"/>
                  <a:pt x="15838" y="35934"/>
                  <a:pt x="26894" y="38100"/>
                </a:cubicBezTo>
                <a:cubicBezTo>
                  <a:pt x="37951" y="40267"/>
                  <a:pt x="51771" y="14941"/>
                  <a:pt x="66339" y="14792"/>
                </a:cubicBezTo>
                <a:cubicBezTo>
                  <a:pt x="80907" y="14643"/>
                  <a:pt x="94578" y="33618"/>
                  <a:pt x="114300" y="37204"/>
                </a:cubicBezTo>
                <a:cubicBezTo>
                  <a:pt x="134022" y="40790"/>
                  <a:pt x="167192" y="42508"/>
                  <a:pt x="184673" y="36307"/>
                </a:cubicBezTo>
                <a:cubicBezTo>
                  <a:pt x="202154" y="30106"/>
                  <a:pt x="213435" y="6051"/>
                  <a:pt x="219187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sp>
      <p:pic>
        <p:nvPicPr>
          <p:cNvPr id="304" name="Google Shape;304;p30"/>
          <p:cNvPicPr preferRelativeResize="0"/>
          <p:nvPr/>
        </p:nvPicPr>
        <p:blipFill rotWithShape="1">
          <a:blip r:embed="rId3">
            <a:alphaModFix/>
          </a:blip>
          <a:srcRect b="7692" l="8581" r="12758" t="21535"/>
          <a:stretch/>
        </p:blipFill>
        <p:spPr>
          <a:xfrm>
            <a:off x="3589925" y="788225"/>
            <a:ext cx="2546850" cy="15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/>
          <p:nvPr/>
        </p:nvSpPr>
        <p:spPr>
          <a:xfrm rot="-6405629">
            <a:off x="3523588" y="1227960"/>
            <a:ext cx="672050" cy="23214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SSD</a:t>
            </a:r>
            <a:endParaRPr b="1">
              <a:solidFill>
                <a:srgbClr val="FFFF00"/>
              </a:solidFill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 b="7692" l="8581" r="12758" t="21535"/>
          <a:stretch/>
        </p:blipFill>
        <p:spPr>
          <a:xfrm flipH="1">
            <a:off x="3298575" y="2892775"/>
            <a:ext cx="2546850" cy="15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/>
          <p:nvPr/>
        </p:nvSpPr>
        <p:spPr>
          <a:xfrm flipH="1" rot="6405629">
            <a:off x="5239712" y="3332510"/>
            <a:ext cx="672050" cy="23214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SSD</a:t>
            </a:r>
            <a:endParaRPr b="1">
              <a:solidFill>
                <a:srgbClr val="FFFF00"/>
              </a:solidFill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25" y="1921937"/>
            <a:ext cx="1204625" cy="12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2375" y="1721313"/>
            <a:ext cx="1405225" cy="14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281338" y="1171950"/>
            <a:ext cx="15351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99C3"/>
                </a:solidFill>
              </a:rPr>
              <a:t>НИИТО</a:t>
            </a:r>
            <a:endParaRPr sz="2400">
              <a:solidFill>
                <a:srgbClr val="4599C3"/>
              </a:solidFill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7258625" y="1171950"/>
            <a:ext cx="15351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99C3"/>
                </a:solidFill>
              </a:rPr>
              <a:t>NOVEL</a:t>
            </a:r>
            <a:endParaRPr sz="2400">
              <a:solidFill>
                <a:srgbClr val="4599C3"/>
              </a:solidFill>
            </a:endParaRPr>
          </a:p>
        </p:txBody>
      </p:sp>
      <p:sp>
        <p:nvSpPr>
          <p:cNvPr id="312" name="Google Shape;312;p30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5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812" y="1215700"/>
            <a:ext cx="4588375" cy="29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8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Neighbours (К ближайших соседей)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293450"/>
            <a:ext cx="590550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/>
          <p:nvPr/>
        </p:nvSpPr>
        <p:spPr>
          <a:xfrm rot="-479663">
            <a:off x="2173577" y="3596707"/>
            <a:ext cx="1594092" cy="59859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conditioning</a:t>
            </a:r>
            <a:endParaRPr/>
          </a:p>
        </p:txBody>
      </p:sp>
      <p:sp>
        <p:nvSpPr>
          <p:cNvPr id="325" name="Google Shape;325;p32"/>
          <p:cNvSpPr/>
          <p:nvPr/>
        </p:nvSpPr>
        <p:spPr>
          <a:xfrm rot="-796891">
            <a:off x="2851676" y="1877236"/>
            <a:ext cx="624195" cy="23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conditioning</a:t>
            </a:r>
            <a:endParaRPr sz="600"/>
          </a:p>
        </p:txBody>
      </p:sp>
      <p:sp>
        <p:nvSpPr>
          <p:cNvPr id="326" name="Google Shape;326;p32"/>
          <p:cNvSpPr/>
          <p:nvPr/>
        </p:nvSpPr>
        <p:spPr>
          <a:xfrm rot="661744">
            <a:off x="2987525" y="2248920"/>
            <a:ext cx="624127" cy="23469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Class conditioning</a:t>
            </a:r>
            <a:endParaRPr sz="600"/>
          </a:p>
        </p:txBody>
      </p:sp>
      <p:sp>
        <p:nvSpPr>
          <p:cNvPr id="327" name="Google Shape;327;p32"/>
          <p:cNvSpPr/>
          <p:nvPr/>
        </p:nvSpPr>
        <p:spPr>
          <a:xfrm rot="-685642">
            <a:off x="2566247" y="2564607"/>
            <a:ext cx="688957" cy="2592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Class conditioning</a:t>
            </a:r>
            <a:endParaRPr sz="700"/>
          </a:p>
        </p:txBody>
      </p:sp>
      <p:sp>
        <p:nvSpPr>
          <p:cNvPr id="328" name="Google Shape;328;p32"/>
          <p:cNvSpPr/>
          <p:nvPr/>
        </p:nvSpPr>
        <p:spPr>
          <a:xfrm rot="1080278">
            <a:off x="3091732" y="2992272"/>
            <a:ext cx="871580" cy="32825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Class conditioning</a:t>
            </a:r>
            <a:endParaRPr sz="900"/>
          </a:p>
        </p:txBody>
      </p:sp>
      <p:sp>
        <p:nvSpPr>
          <p:cNvPr id="329" name="Google Shape;329;p32"/>
          <p:cNvSpPr/>
          <p:nvPr/>
        </p:nvSpPr>
        <p:spPr>
          <a:xfrm rot="895074">
            <a:off x="2917881" y="1382837"/>
            <a:ext cx="491775" cy="18497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Class conditioning</a:t>
            </a:r>
            <a:endParaRPr sz="400"/>
          </a:p>
        </p:txBody>
      </p:sp>
      <p:sp>
        <p:nvSpPr>
          <p:cNvPr id="330" name="Google Shape;330;p32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/>
        </p:nvSpPr>
        <p:spPr>
          <a:xfrm>
            <a:off x="983425" y="437500"/>
            <a:ext cx="270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Генерация </a:t>
            </a:r>
            <a:r>
              <a:rPr lang="en">
                <a:solidFill>
                  <a:srgbClr val="FF0000"/>
                </a:solidFill>
              </a:rPr>
              <a:t>гидроцефалии</a:t>
            </a:r>
            <a:endParaRPr/>
          </a:p>
        </p:txBody>
      </p:sp>
      <p:sp>
        <p:nvSpPr>
          <p:cNvPr id="336" name="Google Shape;336;p33"/>
          <p:cNvSpPr txBox="1"/>
          <p:nvPr/>
        </p:nvSpPr>
        <p:spPr>
          <a:xfrm>
            <a:off x="5682125" y="437500"/>
            <a:ext cx="22521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Генерация </a:t>
            </a:r>
            <a:r>
              <a:rPr lang="en">
                <a:solidFill>
                  <a:srgbClr val="0000FF"/>
                </a:solidFill>
              </a:rPr>
              <a:t>нормы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975" y="992900"/>
            <a:ext cx="3157700" cy="31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325" y="992900"/>
            <a:ext cx="3157700" cy="31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1040371" y="1972340"/>
            <a:ext cx="4670400" cy="6744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5710873" y="1972340"/>
            <a:ext cx="2406900" cy="674400"/>
          </a:xfrm>
          <a:prstGeom prst="rect">
            <a:avLst/>
          </a:prstGeom>
          <a:solidFill>
            <a:srgbClr val="79E07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 txBox="1"/>
          <p:nvPr/>
        </p:nvSpPr>
        <p:spPr>
          <a:xfrm>
            <a:off x="2856775" y="2032425"/>
            <a:ext cx="1037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160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2460176" y="1570650"/>
            <a:ext cx="183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ГИДРОЦЕФАЛИЯ</a:t>
            </a:r>
            <a:endParaRPr/>
          </a:p>
        </p:txBody>
      </p:sp>
      <p:sp>
        <p:nvSpPr>
          <p:cNvPr id="348" name="Google Shape;348;p34"/>
          <p:cNvSpPr txBox="1"/>
          <p:nvPr/>
        </p:nvSpPr>
        <p:spPr>
          <a:xfrm>
            <a:off x="6259456" y="1570657"/>
            <a:ext cx="1309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НОРМА</a:t>
            </a:r>
            <a:endParaRPr/>
          </a:p>
        </p:txBody>
      </p:sp>
      <p:cxnSp>
        <p:nvCxnSpPr>
          <p:cNvPr id="349" name="Google Shape;349;p34"/>
          <p:cNvCxnSpPr/>
          <p:nvPr/>
        </p:nvCxnSpPr>
        <p:spPr>
          <a:xfrm rot="10800000">
            <a:off x="1040375" y="1371850"/>
            <a:ext cx="7073700" cy="1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0" name="Google Shape;350;p34"/>
          <p:cNvSpPr txBox="1"/>
          <p:nvPr/>
        </p:nvSpPr>
        <p:spPr>
          <a:xfrm>
            <a:off x="4058370" y="829250"/>
            <a:ext cx="1037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256</a:t>
            </a:r>
            <a:endParaRPr sz="2400"/>
          </a:p>
        </p:txBody>
      </p:sp>
      <p:sp>
        <p:nvSpPr>
          <p:cNvPr id="351" name="Google Shape;351;p34"/>
          <p:cNvSpPr txBox="1"/>
          <p:nvPr/>
        </p:nvSpPr>
        <p:spPr>
          <a:xfrm>
            <a:off x="6231263" y="787590"/>
            <a:ext cx="518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96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6395500" y="2032413"/>
            <a:ext cx="1037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96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2067375" y="2762075"/>
            <a:ext cx="401700" cy="401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6159800" y="2727475"/>
            <a:ext cx="401700" cy="401700"/>
          </a:xfrm>
          <a:prstGeom prst="ellipse">
            <a:avLst/>
          </a:prstGeom>
          <a:solidFill>
            <a:srgbClr val="79E0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2621075" y="2762075"/>
            <a:ext cx="401700" cy="401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3174775" y="2762075"/>
            <a:ext cx="401700" cy="401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3728475" y="2762075"/>
            <a:ext cx="401700" cy="401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4282175" y="2762075"/>
            <a:ext cx="401700" cy="401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6713500" y="2727475"/>
            <a:ext cx="401700" cy="401700"/>
          </a:xfrm>
          <a:prstGeom prst="ellipse">
            <a:avLst/>
          </a:prstGeom>
          <a:solidFill>
            <a:srgbClr val="79E0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7267200" y="2727475"/>
            <a:ext cx="401700" cy="401700"/>
          </a:xfrm>
          <a:prstGeom prst="ellipse">
            <a:avLst/>
          </a:prstGeom>
          <a:solidFill>
            <a:srgbClr val="79E0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/>
          <p:nvPr/>
        </p:nvSpPr>
        <p:spPr>
          <a:xfrm>
            <a:off x="1486875" y="1906050"/>
            <a:ext cx="27402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4391450" y="1906050"/>
            <a:ext cx="1374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5930425" y="1906050"/>
            <a:ext cx="1374600" cy="6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369" name="Google Shape;369;p35"/>
          <p:cNvSpPr txBox="1"/>
          <p:nvPr/>
        </p:nvSpPr>
        <p:spPr>
          <a:xfrm>
            <a:off x="2338133" y="2571750"/>
            <a:ext cx="1037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128</a:t>
            </a:r>
            <a:endParaRPr sz="1800"/>
          </a:p>
        </p:txBody>
      </p:sp>
      <p:sp>
        <p:nvSpPr>
          <p:cNvPr id="370" name="Google Shape;370;p35"/>
          <p:cNvSpPr txBox="1"/>
          <p:nvPr/>
        </p:nvSpPr>
        <p:spPr>
          <a:xfrm>
            <a:off x="4559908" y="2571750"/>
            <a:ext cx="1037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64</a:t>
            </a:r>
            <a:endParaRPr sz="1800"/>
          </a:p>
        </p:txBody>
      </p:sp>
      <p:sp>
        <p:nvSpPr>
          <p:cNvPr id="371" name="Google Shape;371;p35"/>
          <p:cNvSpPr txBox="1"/>
          <p:nvPr/>
        </p:nvSpPr>
        <p:spPr>
          <a:xfrm>
            <a:off x="6098883" y="2571750"/>
            <a:ext cx="1037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64</a:t>
            </a:r>
            <a:endParaRPr sz="1800"/>
          </a:p>
        </p:txBody>
      </p:sp>
      <p:sp>
        <p:nvSpPr>
          <p:cNvPr id="372" name="Google Shape;372;p35"/>
          <p:cNvSpPr txBox="1"/>
          <p:nvPr>
            <p:ph type="title"/>
          </p:nvPr>
        </p:nvSpPr>
        <p:spPr>
          <a:xfrm>
            <a:off x="311700" y="81950"/>
            <a:ext cx="807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Тестирование на отложенной выборке</a:t>
            </a:r>
            <a:endParaRPr/>
          </a:p>
        </p:txBody>
      </p:sp>
      <p:sp>
        <p:nvSpPr>
          <p:cNvPr id="373" name="Google Shape;373;p35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463" y="768950"/>
            <a:ext cx="7080876" cy="3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/>
          <p:nvPr>
            <p:ph type="title"/>
          </p:nvPr>
        </p:nvSpPr>
        <p:spPr>
          <a:xfrm>
            <a:off x="311700" y="81950"/>
            <a:ext cx="807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Тестирование на отложенной выборке</a:t>
            </a:r>
            <a:endParaRPr/>
          </a:p>
        </p:txBody>
      </p:sp>
      <p:sp>
        <p:nvSpPr>
          <p:cNvPr id="380" name="Google Shape;380;p36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8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- Convolutional Neural Network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7050"/>
            <a:ext cx="8839200" cy="298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1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8"/>
          <p:cNvGrpSpPr/>
          <p:nvPr/>
        </p:nvGrpSpPr>
        <p:grpSpPr>
          <a:xfrm>
            <a:off x="5026674" y="537930"/>
            <a:ext cx="3676449" cy="3647622"/>
            <a:chOff x="4570427" y="541805"/>
            <a:chExt cx="4566450" cy="4530645"/>
          </a:xfrm>
        </p:grpSpPr>
        <p:pic>
          <p:nvPicPr>
            <p:cNvPr id="90" name="Google Shape;90;p18"/>
            <p:cNvPicPr preferRelativeResize="0"/>
            <p:nvPr/>
          </p:nvPicPr>
          <p:blipFill rotWithShape="1">
            <a:blip r:embed="rId3">
              <a:alphaModFix/>
            </a:blip>
            <a:srcRect b="0" l="49982" r="0" t="0"/>
            <a:stretch/>
          </p:blipFill>
          <p:spPr>
            <a:xfrm>
              <a:off x="4570427" y="1409100"/>
              <a:ext cx="4566450" cy="366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8"/>
            <p:cNvSpPr txBox="1"/>
            <p:nvPr/>
          </p:nvSpPr>
          <p:spPr>
            <a:xfrm>
              <a:off x="6093613" y="541805"/>
              <a:ext cx="152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Норма</a:t>
              </a:r>
              <a:endParaRPr sz="1800"/>
            </a:p>
          </p:txBody>
        </p:sp>
      </p:grpSp>
      <p:grpSp>
        <p:nvGrpSpPr>
          <p:cNvPr id="92" name="Google Shape;92;p18"/>
          <p:cNvGrpSpPr/>
          <p:nvPr/>
        </p:nvGrpSpPr>
        <p:grpSpPr>
          <a:xfrm>
            <a:off x="440875" y="537925"/>
            <a:ext cx="3676449" cy="3647637"/>
            <a:chOff x="248925" y="541786"/>
            <a:chExt cx="4566450" cy="4530664"/>
          </a:xfrm>
        </p:grpSpPr>
        <p:pic>
          <p:nvPicPr>
            <p:cNvPr id="93" name="Google Shape;93;p18"/>
            <p:cNvPicPr preferRelativeResize="0"/>
            <p:nvPr/>
          </p:nvPicPr>
          <p:blipFill rotWithShape="1">
            <a:blip r:embed="rId3">
              <a:alphaModFix/>
            </a:blip>
            <a:srcRect b="0" l="0" r="49982" t="0"/>
            <a:stretch/>
          </p:blipFill>
          <p:spPr>
            <a:xfrm>
              <a:off x="248925" y="1409100"/>
              <a:ext cx="4566450" cy="366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8"/>
            <p:cNvSpPr txBox="1"/>
            <p:nvPr/>
          </p:nvSpPr>
          <p:spPr>
            <a:xfrm>
              <a:off x="1051191" y="541786"/>
              <a:ext cx="29619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Гидроцефалия</a:t>
              </a:r>
              <a:endParaRPr sz="1800"/>
            </a:p>
          </p:txBody>
        </p:sp>
      </p:grpSp>
      <p:sp>
        <p:nvSpPr>
          <p:cNvPr id="95" name="Google Shape;95;p18"/>
          <p:cNvSpPr/>
          <p:nvPr/>
        </p:nvSpPr>
        <p:spPr>
          <a:xfrm>
            <a:off x="4407750" y="1478225"/>
            <a:ext cx="328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9"/>
          <p:cNvCxnSpPr/>
          <p:nvPr/>
        </p:nvCxnSpPr>
        <p:spPr>
          <a:xfrm rot="10800000">
            <a:off x="3613938" y="1392050"/>
            <a:ext cx="1916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2" name="Google Shape;102;p19"/>
          <p:cNvSpPr txBox="1"/>
          <p:nvPr/>
        </p:nvSpPr>
        <p:spPr>
          <a:xfrm>
            <a:off x="4041508" y="849450"/>
            <a:ext cx="1037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70</a:t>
            </a:r>
            <a:endParaRPr sz="2400"/>
          </a:p>
        </p:txBody>
      </p:sp>
      <p:sp>
        <p:nvSpPr>
          <p:cNvPr id="103" name="Google Shape;103;p19"/>
          <p:cNvSpPr txBox="1"/>
          <p:nvPr/>
        </p:nvSpPr>
        <p:spPr>
          <a:xfrm>
            <a:off x="6231263" y="787590"/>
            <a:ext cx="518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96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3597532" y="1879925"/>
            <a:ext cx="963900" cy="6744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563800" y="1879925"/>
            <a:ext cx="963900" cy="674400"/>
          </a:xfrm>
          <a:prstGeom prst="rect">
            <a:avLst/>
          </a:prstGeom>
          <a:solidFill>
            <a:srgbClr val="79E07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4844913" y="2635050"/>
            <a:ext cx="401700" cy="401700"/>
          </a:xfrm>
          <a:prstGeom prst="ellipse">
            <a:avLst/>
          </a:prstGeom>
          <a:solidFill>
            <a:srgbClr val="79E0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897388" y="2635050"/>
            <a:ext cx="401700" cy="401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3579388" y="1957238"/>
            <a:ext cx="1037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35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526913" y="1957225"/>
            <a:ext cx="1037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35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3597525" y="1493900"/>
            <a:ext cx="96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ГИДРО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4563825" y="1493900"/>
            <a:ext cx="96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НОРМА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8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Классическая аугментация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0" r="49924" t="0"/>
          <a:stretch/>
        </p:blipFill>
        <p:spPr>
          <a:xfrm>
            <a:off x="1287863" y="874050"/>
            <a:ext cx="3284132" cy="32791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49924" r="0" t="0"/>
          <a:stretch/>
        </p:blipFill>
        <p:spPr>
          <a:xfrm flipH="1">
            <a:off x="4572006" y="874050"/>
            <a:ext cx="3284132" cy="32791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963" y="1252750"/>
            <a:ext cx="2723725" cy="27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5990675" y="587150"/>
            <a:ext cx="27651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Среднее изображение</a:t>
            </a:r>
            <a:endParaRPr sz="1800"/>
          </a:p>
        </p:txBody>
      </p:sp>
      <p:sp>
        <p:nvSpPr>
          <p:cNvPr id="127" name="Google Shape;127;p21"/>
          <p:cNvSpPr txBox="1"/>
          <p:nvPr/>
        </p:nvSpPr>
        <p:spPr>
          <a:xfrm>
            <a:off x="1462400" y="587150"/>
            <a:ext cx="26235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Примеры из выборки</a:t>
            </a:r>
            <a:endParaRPr sz="18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00" y="1252750"/>
            <a:ext cx="4766496" cy="2723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91383" y="4660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